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sldIdLst>
    <p:sldId id="256" r:id="rId2"/>
    <p:sldId id="257" r:id="rId3"/>
    <p:sldId id="267" r:id="rId4"/>
    <p:sldId id="258" r:id="rId5"/>
    <p:sldId id="259" r:id="rId6"/>
    <p:sldId id="260" r:id="rId7"/>
    <p:sldId id="265" r:id="rId8"/>
    <p:sldId id="261" r:id="rId9"/>
    <p:sldId id="262" r:id="rId10"/>
    <p:sldId id="263" r:id="rId11"/>
    <p:sldId id="264" r:id="rId12"/>
    <p:sldId id="26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56" autoAdjust="0"/>
    <p:restoredTop sz="83183" autoAdjust="0"/>
  </p:normalViewPr>
  <p:slideViewPr>
    <p:cSldViewPr>
      <p:cViewPr varScale="1">
        <p:scale>
          <a:sx n="62" d="100"/>
          <a:sy n="62" d="100"/>
        </p:scale>
        <p:origin x="1596" y="42"/>
      </p:cViewPr>
      <p:guideLst>
        <p:guide orient="horz" pos="2160"/>
        <p:guide pos="2880"/>
      </p:guideLst>
    </p:cSldViewPr>
  </p:slideViewPr>
  <p:outlineViewPr>
    <p:cViewPr>
      <p:scale>
        <a:sx n="33" d="100"/>
        <a:sy n="33" d="100"/>
      </p:scale>
      <p:origin x="0" y="411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E5ED76-B6A3-4F6F-8623-CBF705C1E273}" type="datetimeFigureOut">
              <a:rPr lang="en-US" smtClean="0"/>
              <a:pPr/>
              <a:t>12/7/2020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6D28F3-514B-45B6-83CA-102BAFA293CD}" type="slidenum">
              <a:rPr lang="en-US" smtClean="0"/>
              <a:pPr/>
              <a:t>‹#›</a:t>
            </a:fld>
            <a:endParaRPr lang="en-US"/>
          </a:p>
        </p:txBody>
      </p:sp>
    </p:spTree>
    <p:extLst>
      <p:ext uri="{BB962C8B-B14F-4D97-AF65-F5344CB8AC3E}">
        <p14:creationId xmlns:p14="http://schemas.microsoft.com/office/powerpoint/2010/main" val="424550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study proposal is studies the Life Cycle Cost Analysis of Electrical Vehicles. Vehicles are known for their low maintenance cost and zero emissions to the atmosphere. However, the cost of acquiring the vehicles is higher compared to the cost of </a:t>
            </a:r>
            <a:r>
              <a:rPr lang="en-US" dirty="0" smtClean="0"/>
              <a:t>Internal Combustion Engine Vehicles(ICEVs).</a:t>
            </a:r>
            <a:r>
              <a:rPr lang="en-US" baseline="0" dirty="0" smtClean="0"/>
              <a:t> </a:t>
            </a:r>
            <a:r>
              <a:rPr lang="en-US" dirty="0" smtClean="0"/>
              <a:t>The purpose of the study is to investigate the feasibility of Electric Vehicles (</a:t>
            </a:r>
            <a:r>
              <a:rPr lang="en-US" dirty="0" err="1" smtClean="0"/>
              <a:t>Evs</a:t>
            </a:r>
            <a:r>
              <a:rPr lang="en-US" dirty="0" smtClean="0"/>
              <a:t>) in Australia.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8C6D28F3-514B-45B6-83CA-102BAFA293CD}" type="slidenum">
              <a:rPr lang="en-US" smtClean="0"/>
              <a:pPr/>
              <a:t>1</a:t>
            </a:fld>
            <a:endParaRPr lang="en-US"/>
          </a:p>
        </p:txBody>
      </p:sp>
    </p:spTree>
    <p:extLst>
      <p:ext uri="{BB962C8B-B14F-4D97-AF65-F5344CB8AC3E}">
        <p14:creationId xmlns:p14="http://schemas.microsoft.com/office/powerpoint/2010/main" val="309686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analysis, the functional unit is 1 km driven by the 2011 Nissan Leaf in NSW metropolitan region, Australia. This analysis uses a “cradle-to-grave” approach that all costs associated with the purchase, operation and disposal of the vehicle will be incorporated. The useful life of 2011 Nissan Leaf is assumed to be 200,000km, or more specifically 20 years with an annual mileage of 10,000km. This assumption is based on Australian statistics that an average registered vehicle has an age of 10 years and annual mileage of 14,000km. The adjustment is made because EVs are expected to outlast their ICEV counterparts due to lower range availability and below average annual mileage of 10,000km combined with adequate maintenance. it is assumed that battery replacement would be economically feasible for selected vehicle owners. Since the vehicle was purchased in 2014, all prices have been quoted in 2014 Australian Dollars. Based on the guidance of the NSW Department of Treasury and Finance, an interest rate of 7% has been implemented in this study.</a:t>
            </a:r>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5</a:t>
            </a:fld>
            <a:endParaRPr lang="en-US"/>
          </a:p>
        </p:txBody>
      </p:sp>
    </p:spTree>
    <p:extLst>
      <p:ext uri="{BB962C8B-B14F-4D97-AF65-F5344CB8AC3E}">
        <p14:creationId xmlns:p14="http://schemas.microsoft.com/office/powerpoint/2010/main" val="4114998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above</a:t>
            </a:r>
            <a:r>
              <a:rPr lang="en-US" baseline="0" dirty="0" smtClean="0"/>
              <a:t> framework shows some of the costs associated with the 2011 Nissan Leaf from  its acquisition to its disposal. </a:t>
            </a:r>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6</a:t>
            </a:fld>
            <a:endParaRPr lang="en-US"/>
          </a:p>
        </p:txBody>
      </p:sp>
    </p:spTree>
    <p:extLst>
      <p:ext uri="{BB962C8B-B14F-4D97-AF65-F5344CB8AC3E}">
        <p14:creationId xmlns:p14="http://schemas.microsoft.com/office/powerpoint/2010/main" val="2038475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acquisition cost of the Nissan Leaf has been composed of three components. Firstly, the manufacturer’s suggested retail price (MSRP) of the studied vehicle has been obtained for the Sydney postcode with a base configuration. This amounts to a figure of A$39,990. Additionally, the price of a Level 2 standalone charger, including installation and 3-year user warranty has been included at A$3,000. To quantify the cost of electricity for recharging, the annual electricity requirement is firstly calculated by using average energy consumption per </a:t>
            </a:r>
            <a:r>
              <a:rPr lang="en-US" dirty="0" err="1" smtClean="0"/>
              <a:t>kilometre</a:t>
            </a:r>
            <a:r>
              <a:rPr lang="en-US" dirty="0" smtClean="0"/>
              <a:t> (0.137kWh/km) and assumed charging inefficiency (20%), which leads to 1645kWh/year. For the base case, usage has been fixed at 80% off-peak charging and 20% peak charging to reflect the likelihood of the consumer taking advantage of time-based rates. According to the local energy retailer, off-peak electricity has been initially set at 16.522c/kWh while peak electricity is priced at 35.046c/kWh. The base case model has also assumed that electricity rates grow in line with Australian historical trends, a rise of approximately 72% every 5 year period. Firstly, the cost of battery recycling has been approximated using established Lithium-Ion processes at </a:t>
            </a:r>
            <a:r>
              <a:rPr lang="en-US" dirty="0" err="1" smtClean="0"/>
              <a:t>Toxco</a:t>
            </a:r>
            <a:r>
              <a:rPr lang="en-US" dirty="0" smtClean="0"/>
              <a:t> Incorporation. The initial cost of battery recycling was set at US$10/kg of battery but this has been halved at present to a cost of US$5/kg [21]. Therefore, in the case of the Nissan Leaf battery, which has a total module weight of 294kg, the cost of battery recycling equates to US$1470. This is equivalent to A$1935 and is a cost that the user will have to endure upon disposal of the vehicle. This is believed to be a reasonable approximation as the key difference between the two vehicles i.e. the battery and engine are not typically components of vehicle scrap. </a:t>
            </a:r>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7</a:t>
            </a:fld>
            <a:endParaRPr lang="en-US"/>
          </a:p>
        </p:txBody>
      </p:sp>
    </p:spTree>
    <p:extLst>
      <p:ext uri="{BB962C8B-B14F-4D97-AF65-F5344CB8AC3E}">
        <p14:creationId xmlns:p14="http://schemas.microsoft.com/office/powerpoint/2010/main" val="1179320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Nissan Leaf’s total cost of ownership calculated in this study was 0.46A$/km. This embodies the costs involved in the acquisition of the vehicle, its operation and disposal. The conventional ICEV vehicle used for comparison had a total cost of ownership equivalent to 0.37A$/km, which results in a cost premium of 0.09A$/km for operating the Nissan Leaf in Australia</a:t>
            </a:r>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8</a:t>
            </a:fld>
            <a:endParaRPr lang="en-US"/>
          </a:p>
        </p:txBody>
      </p:sp>
    </p:spTree>
    <p:extLst>
      <p:ext uri="{BB962C8B-B14F-4D97-AF65-F5344CB8AC3E}">
        <p14:creationId xmlns:p14="http://schemas.microsoft.com/office/powerpoint/2010/main" val="3664563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compare the economic impacts across the different vehicle lifecycle phases, the greatest one is attributable to the operation phase. The cost contribution of the acquisition phase is decidedly a close second, with only a marginal reduction in magnitude. It is also clear that the economic impacts of the disposal phase of the vehicle lifecycle are insignificant, which substantiates the decision made in previous studies [4,9] for their exclusion. This </a:t>
            </a:r>
            <a:r>
              <a:rPr lang="en-US" dirty="0" err="1" smtClean="0"/>
              <a:t>minimisation</a:t>
            </a:r>
            <a:r>
              <a:rPr lang="en-US" dirty="0" smtClean="0"/>
              <a:t> of the costs attributable to the final lifecycle phase may be further enhanced in the future, as the cost of lithium battery recycling further decreases. The breakdown of the acquisition and operation phases presented in Fig. 3, indicates that the purchase price (MSRP) and the vehicle insurance costs are the components most responsible for the total lifecycle cost. Further investigation revealed that the largest contributor in the insurance segment is the comprehensive insurance unit. This is to be expected as the insurance of novel technology is usually expensive due to uncertainty in performance and failure risk. The expenses attributable to battery replacement and the electricity required to recharge the Nissan Leaf, are additional key contributors. </a:t>
            </a:r>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9</a:t>
            </a:fld>
            <a:endParaRPr lang="en-US"/>
          </a:p>
        </p:txBody>
      </p:sp>
    </p:spTree>
    <p:extLst>
      <p:ext uri="{BB962C8B-B14F-4D97-AF65-F5344CB8AC3E}">
        <p14:creationId xmlns:p14="http://schemas.microsoft.com/office/powerpoint/2010/main" val="1859397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electric vehicles such as Nissan Leaf perform worse in terms of lifecycle costs compared to an equivalent ICEV like a Toyota Corolla. </a:t>
            </a:r>
          </a:p>
          <a:p>
            <a:r>
              <a:rPr lang="en-US" dirty="0" smtClean="0"/>
              <a:t>The operation phase is where most costs are incurred due to insurance, electricity and replacement of batteries. It appears that the market for the EVs in Australia will exist only for the early adopters. For the cost of the EVs to equal Toyota corolla in Australia, the cost of diesel is expected to be at 2.96A$/</a:t>
            </a:r>
            <a:r>
              <a:rPr lang="en-US" dirty="0" err="1" smtClean="0"/>
              <a:t>L.To</a:t>
            </a:r>
            <a:r>
              <a:rPr lang="en-US" dirty="0" smtClean="0"/>
              <a:t> improve competitiveness, the government needs to include policies which help in lowering these costs to increase the acceptance of the vehicle.</a:t>
            </a:r>
          </a:p>
          <a:p>
            <a:endParaRPr lang="en-US" dirty="0"/>
          </a:p>
        </p:txBody>
      </p:sp>
      <p:sp>
        <p:nvSpPr>
          <p:cNvPr id="4" name="Slide Number Placeholder 3"/>
          <p:cNvSpPr>
            <a:spLocks noGrp="1"/>
          </p:cNvSpPr>
          <p:nvPr>
            <p:ph type="sldNum" sz="quarter" idx="10"/>
          </p:nvPr>
        </p:nvSpPr>
        <p:spPr/>
        <p:txBody>
          <a:bodyPr/>
          <a:lstStyle/>
          <a:p>
            <a:fld id="{8C6D28F3-514B-45B6-83CA-102BAFA293CD}" type="slidenum">
              <a:rPr lang="en-US" smtClean="0"/>
              <a:pPr/>
              <a:t>11</a:t>
            </a:fld>
            <a:endParaRPr lang="en-US"/>
          </a:p>
        </p:txBody>
      </p:sp>
    </p:spTree>
    <p:extLst>
      <p:ext uri="{BB962C8B-B14F-4D97-AF65-F5344CB8AC3E}">
        <p14:creationId xmlns:p14="http://schemas.microsoft.com/office/powerpoint/2010/main" val="4234785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1A2F26-6ADD-4282-A978-8AF94FA18274}"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2156932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1A2F26-6ADD-4282-A978-8AF94FA18274}"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1116832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1A2F26-6ADD-4282-A978-8AF94FA18274}"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3747356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1A2F26-6ADD-4282-A978-8AF94FA18274}"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367592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1A2F26-6ADD-4282-A978-8AF94FA18274}" type="datetimeFigureOut">
              <a:rPr lang="en-US" smtClean="0"/>
              <a:pPr/>
              <a:t>12/7/2020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1890635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1A2F26-6ADD-4282-A978-8AF94FA18274}" type="datetimeFigureOut">
              <a:rPr lang="en-US" smtClean="0"/>
              <a:pPr/>
              <a:t>12/7/2020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1873005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1A2F26-6ADD-4282-A978-8AF94FA18274}" type="datetimeFigureOut">
              <a:rPr lang="en-US" smtClean="0"/>
              <a:pPr/>
              <a:t>12/7/2020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3929877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1A2F26-6ADD-4282-A978-8AF94FA18274}"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70018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1A2F26-6ADD-4282-A978-8AF94FA18274}" type="datetimeFigureOut">
              <a:rPr lang="en-US" smtClean="0"/>
              <a:pPr/>
              <a:t>12/7/2020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367958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1A2F26-6ADD-4282-A978-8AF94FA18274}"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4007788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1A2F26-6ADD-4282-A978-8AF94FA18274}" type="datetimeFigureOut">
              <a:rPr lang="en-US" smtClean="0"/>
              <a:pPr/>
              <a:t>12/7/2020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1F4A0F-D6F6-4A68-B38C-A9AC7E9BE0DA}" type="slidenum">
              <a:rPr lang="en-US" smtClean="0"/>
              <a:pPr/>
              <a:t>‹#›</a:t>
            </a:fld>
            <a:endParaRPr lang="en-US"/>
          </a:p>
        </p:txBody>
      </p:sp>
    </p:spTree>
    <p:extLst>
      <p:ext uri="{BB962C8B-B14F-4D97-AF65-F5344CB8AC3E}">
        <p14:creationId xmlns:p14="http://schemas.microsoft.com/office/powerpoint/2010/main" val="924023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21A2F26-6ADD-4282-A978-8AF94FA18274}" type="datetimeFigureOut">
              <a:rPr lang="en-US" smtClean="0"/>
              <a:pPr/>
              <a:t>12/7/2020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71F4A0F-D6F6-4A68-B38C-A9AC7E9BE0DA}" type="slidenum">
              <a:rPr lang="en-US" smtClean="0"/>
              <a:pPr/>
              <a:t>‹#›</a:t>
            </a:fld>
            <a:endParaRPr lang="en-US"/>
          </a:p>
        </p:txBody>
      </p:sp>
    </p:spTree>
    <p:extLst>
      <p:ext uri="{BB962C8B-B14F-4D97-AF65-F5344CB8AC3E}">
        <p14:creationId xmlns:p14="http://schemas.microsoft.com/office/powerpoint/2010/main" val="378260883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Title </a:t>
            </a:r>
            <a:endParaRPr lang="en-US" dirty="0"/>
          </a:p>
        </p:txBody>
      </p:sp>
      <p:sp>
        <p:nvSpPr>
          <p:cNvPr id="5" name="Content Placeholder 4"/>
          <p:cNvSpPr>
            <a:spLocks noGrp="1"/>
          </p:cNvSpPr>
          <p:nvPr>
            <p:ph idx="1"/>
          </p:nvPr>
        </p:nvSpPr>
        <p:spPr/>
        <p:txBody>
          <a:bodyPr/>
          <a:lstStyle/>
          <a:p>
            <a:r>
              <a:rPr lang="en-US" dirty="0" smtClean="0"/>
              <a:t>Life Cycle Cost Analysis of Electrical Vehicles (</a:t>
            </a:r>
            <a:r>
              <a:rPr lang="en-US" dirty="0" err="1" smtClean="0"/>
              <a:t>Evs</a:t>
            </a:r>
            <a:r>
              <a:rPr lang="en-US" dirty="0" smtClean="0"/>
              <a:t>) in Australia.</a:t>
            </a:r>
          </a:p>
          <a:p>
            <a:pPr lvl="1"/>
            <a:r>
              <a:rPr lang="en-US" dirty="0" smtClean="0"/>
              <a:t>The vehicles have low costs of maintenance  with zero emissions . </a:t>
            </a:r>
          </a:p>
          <a:p>
            <a:pPr lvl="1"/>
            <a:r>
              <a:rPr lang="en-US" dirty="0" smtClean="0"/>
              <a:t>The </a:t>
            </a:r>
            <a:r>
              <a:rPr lang="en-US" dirty="0" err="1" smtClean="0"/>
              <a:t>Evs</a:t>
            </a:r>
            <a:r>
              <a:rPr lang="en-US" dirty="0" smtClean="0"/>
              <a:t> cost much higher to acquire than Internal Combustion Engine Vehicles(ICEVs). </a:t>
            </a:r>
          </a:p>
          <a:p>
            <a:pPr lvl="1"/>
            <a:r>
              <a:rPr lang="en-US" dirty="0" smtClean="0"/>
              <a:t>The purpose of the study is to investigate the feasibility of Electric Vehicles (</a:t>
            </a:r>
            <a:r>
              <a:rPr lang="en-US" dirty="0" err="1" smtClean="0"/>
              <a:t>Evs</a:t>
            </a:r>
            <a:r>
              <a:rPr lang="en-US" dirty="0" smtClean="0"/>
              <a:t>) in Australia.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 </a:t>
            </a:r>
            <a:endParaRPr lang="en-US" dirty="0"/>
          </a:p>
        </p:txBody>
      </p:sp>
      <p:sp>
        <p:nvSpPr>
          <p:cNvPr id="3" name="Content Placeholder 2"/>
          <p:cNvSpPr>
            <a:spLocks noGrp="1"/>
          </p:cNvSpPr>
          <p:nvPr>
            <p:ph idx="1"/>
          </p:nvPr>
        </p:nvSpPr>
        <p:spPr/>
        <p:txBody>
          <a:bodyPr>
            <a:normAutofit/>
          </a:bodyPr>
          <a:lstStyle/>
          <a:p>
            <a:r>
              <a:rPr lang="en-US" dirty="0" smtClean="0"/>
              <a:t>Electric Vehicles are considered as a means of sustainable personal transport in the future. </a:t>
            </a:r>
          </a:p>
          <a:p>
            <a:r>
              <a:rPr lang="en-US" dirty="0" smtClean="0"/>
              <a:t>The reliability of the vehicles has increased over time due to their friendliness to the environment. </a:t>
            </a:r>
          </a:p>
          <a:p>
            <a:r>
              <a:rPr lang="en-US" dirty="0" smtClean="0"/>
              <a:t>However, the vehicles may have anticipated costs due to the technology included. </a:t>
            </a:r>
          </a:p>
          <a:p>
            <a:r>
              <a:rPr lang="en-US" dirty="0" smtClean="0"/>
              <a:t>This study includes a Life Cycle Cost(LCC) to identify the parameters that make the </a:t>
            </a:r>
            <a:r>
              <a:rPr lang="en-US" dirty="0" err="1" smtClean="0"/>
              <a:t>Evs</a:t>
            </a:r>
            <a:r>
              <a:rPr lang="en-US" dirty="0" smtClean="0"/>
              <a:t> less competitive compared to ICEVs.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 </a:t>
            </a:r>
            <a:endParaRPr lang="en-US" dirty="0"/>
          </a:p>
        </p:txBody>
      </p:sp>
      <p:sp>
        <p:nvSpPr>
          <p:cNvPr id="3" name="Content Placeholder 2"/>
          <p:cNvSpPr>
            <a:spLocks noGrp="1"/>
          </p:cNvSpPr>
          <p:nvPr>
            <p:ph idx="1"/>
          </p:nvPr>
        </p:nvSpPr>
        <p:spPr/>
        <p:txBody>
          <a:bodyPr>
            <a:normAutofit/>
          </a:bodyPr>
          <a:lstStyle/>
          <a:p>
            <a:r>
              <a:rPr lang="en-US" b="1" dirty="0" smtClean="0"/>
              <a:t>Introduction………………………………………………Slide 4.</a:t>
            </a:r>
          </a:p>
          <a:p>
            <a:r>
              <a:rPr lang="en-US" b="1" dirty="0" smtClean="0"/>
              <a:t>LCC Model Development………………………..…Slide 5.</a:t>
            </a:r>
          </a:p>
          <a:p>
            <a:pPr lvl="1"/>
            <a:r>
              <a:rPr lang="en-US" dirty="0" smtClean="0"/>
              <a:t>“Cradle-grave-approach”…………………………Slide 5</a:t>
            </a:r>
          </a:p>
          <a:p>
            <a:r>
              <a:rPr lang="en-US" b="1" dirty="0" smtClean="0"/>
              <a:t>Consumer LCC Model………………………………..Slide 6</a:t>
            </a:r>
          </a:p>
          <a:p>
            <a:r>
              <a:rPr lang="en-US" b="1" dirty="0" smtClean="0"/>
              <a:t>Stages………………………………………………………Slide 7</a:t>
            </a:r>
          </a:p>
          <a:p>
            <a:pPr lvl="1"/>
            <a:r>
              <a:rPr lang="en-US" dirty="0" smtClean="0"/>
              <a:t>Acquisition phase…………………………………….slide 7</a:t>
            </a:r>
          </a:p>
          <a:p>
            <a:pPr lvl="1"/>
            <a:r>
              <a:rPr lang="en-US" dirty="0" smtClean="0"/>
              <a:t>Operation Phase……………………………………..slide 7</a:t>
            </a:r>
          </a:p>
          <a:p>
            <a:pPr lvl="1"/>
            <a:r>
              <a:rPr lang="en-US" dirty="0" smtClean="0"/>
              <a:t>Disposal phase………………………………………slide 7</a:t>
            </a:r>
          </a:p>
          <a:p>
            <a:r>
              <a:rPr lang="en-US" b="1" dirty="0" smtClean="0"/>
              <a:t>Results……………………………………………………Slide 8,9</a:t>
            </a:r>
          </a:p>
          <a:p>
            <a:r>
              <a:rPr lang="en-US" b="1" dirty="0" smtClean="0"/>
              <a:t>Sensitivity </a:t>
            </a:r>
            <a:r>
              <a:rPr lang="en-US" b="1" smtClean="0"/>
              <a:t>analysis…………………………………….</a:t>
            </a:r>
            <a:r>
              <a:rPr lang="en-US" b="1" dirty="0" smtClean="0"/>
              <a:t>Slide 10</a:t>
            </a:r>
          </a:p>
          <a:p>
            <a:r>
              <a:rPr lang="en-US" b="1" dirty="0" smtClean="0"/>
              <a:t>Conclusion………………………………………………..Slide 11</a:t>
            </a:r>
          </a:p>
          <a:p>
            <a:r>
              <a:rPr lang="en-US" b="1" dirty="0" smtClean="0"/>
              <a:t>References……………………………………………….Slide 12</a:t>
            </a:r>
          </a:p>
          <a:p>
            <a:endParaRPr lang="en-US" dirty="0" smtClean="0"/>
          </a:p>
          <a:p>
            <a:pPr lvl="1"/>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Life Cycle cost (LCC)is referred to all costs which incurred during an asset's useful life. </a:t>
            </a:r>
          </a:p>
          <a:p>
            <a:r>
              <a:rPr lang="en-US" dirty="0" smtClean="0"/>
              <a:t>The LCC analysis also considers the time value of money in conducting a realistic appraisal. </a:t>
            </a:r>
          </a:p>
          <a:p>
            <a:r>
              <a:rPr lang="en-US" dirty="0" smtClean="0"/>
              <a:t>This study investigates the 2011 Nissan Leaf as one of the successful </a:t>
            </a:r>
            <a:r>
              <a:rPr lang="en-US" dirty="0"/>
              <a:t>E</a:t>
            </a:r>
            <a:r>
              <a:rPr lang="en-US" dirty="0" smtClean="0"/>
              <a:t>lectric Vehicles. </a:t>
            </a:r>
          </a:p>
          <a:p>
            <a:r>
              <a:rPr lang="en-US" dirty="0" smtClean="0"/>
              <a:t>The study investigates how the high costs incurred in acquisition and Maintenance of EVs like has lowered their competitiveness in the market.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LCC Model Development </a:t>
            </a:r>
            <a:endParaRPr lang="en-US" dirty="0"/>
          </a:p>
        </p:txBody>
      </p:sp>
      <p:sp>
        <p:nvSpPr>
          <p:cNvPr id="3" name="Content Placeholder 2"/>
          <p:cNvSpPr>
            <a:spLocks noGrp="1"/>
          </p:cNvSpPr>
          <p:nvPr>
            <p:ph idx="1"/>
          </p:nvPr>
        </p:nvSpPr>
        <p:spPr/>
        <p:txBody>
          <a:bodyPr>
            <a:normAutofit/>
          </a:bodyPr>
          <a:lstStyle/>
          <a:p>
            <a:r>
              <a:rPr lang="en-US" dirty="0" smtClean="0"/>
              <a:t>In this analysis, the functional unit is 1 km driven by the 2011 Nissan Leaf in NSW metropolitan region, Australia.</a:t>
            </a:r>
          </a:p>
          <a:p>
            <a:r>
              <a:rPr lang="en-US" dirty="0" smtClean="0"/>
              <a:t>This study uses “Cradle-to-grave” approach to incorporate all the costs associated with purchase, operation and disposal of the vehicle. </a:t>
            </a:r>
          </a:p>
          <a:p>
            <a:r>
              <a:rPr lang="en-US" dirty="0" smtClean="0"/>
              <a:t>The useful life of 2011 Nissan Leaf is assumed to be 200,000km, or more specifically 20 years with an annual mileage of 10,000km. </a:t>
            </a:r>
          </a:p>
          <a:p>
            <a:r>
              <a:rPr lang="en-US" dirty="0" smtClean="0"/>
              <a:t>it is assumed that battery replacement would be economically feasible for selected vehicle owners.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LCC model </a:t>
            </a:r>
            <a:endParaRPr lang="en-US" dirty="0"/>
          </a:p>
        </p:txBody>
      </p:sp>
      <p:sp>
        <p:nvSpPr>
          <p:cNvPr id="3" name="Content Placeholder 2"/>
          <p:cNvSpPr>
            <a:spLocks noGrp="1"/>
          </p:cNvSpPr>
          <p:nvPr>
            <p:ph idx="1"/>
          </p:nvPr>
        </p:nvSpPr>
        <p:spPr/>
        <p:txBody>
          <a:bodyPr/>
          <a:lstStyle/>
          <a:p>
            <a:r>
              <a:rPr lang="en-US" dirty="0" smtClean="0"/>
              <a:t>The assumptions on the on the LCC model development illustrate the framework for the Consumer LCC model. </a:t>
            </a:r>
          </a:p>
          <a:p>
            <a:r>
              <a:rPr lang="en-US" dirty="0" smtClean="0"/>
              <a:t> </a:t>
            </a:r>
            <a:endParaRPr lang="en-US" dirty="0"/>
          </a:p>
        </p:txBody>
      </p:sp>
      <p:sp>
        <p:nvSpPr>
          <p:cNvPr id="4" name="Rectangle 3"/>
          <p:cNvSpPr/>
          <p:nvPr/>
        </p:nvSpPr>
        <p:spPr>
          <a:xfrm>
            <a:off x="1066800" y="3276600"/>
            <a:ext cx="7239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6800" y="3276600"/>
            <a:ext cx="7239000" cy="369332"/>
          </a:xfrm>
          <a:prstGeom prst="rect">
            <a:avLst/>
          </a:prstGeom>
          <a:noFill/>
        </p:spPr>
        <p:txBody>
          <a:bodyPr wrap="square" rtlCol="0">
            <a:spAutoFit/>
          </a:bodyPr>
          <a:lstStyle/>
          <a:p>
            <a:pPr algn="ctr"/>
            <a:r>
              <a:rPr lang="en-US" dirty="0" smtClean="0"/>
              <a:t>Total consumer life Cycle Cost</a:t>
            </a:r>
            <a:endParaRPr lang="en-US" dirty="0"/>
          </a:p>
        </p:txBody>
      </p:sp>
      <p:sp>
        <p:nvSpPr>
          <p:cNvPr id="6" name="TextBox 5"/>
          <p:cNvSpPr txBox="1"/>
          <p:nvPr/>
        </p:nvSpPr>
        <p:spPr>
          <a:xfrm>
            <a:off x="1295400" y="3657600"/>
            <a:ext cx="6934200" cy="646331"/>
          </a:xfrm>
          <a:prstGeom prst="rect">
            <a:avLst/>
          </a:prstGeom>
          <a:noFill/>
          <a:ln>
            <a:solidFill>
              <a:schemeClr val="tx1"/>
            </a:solidFill>
          </a:ln>
        </p:spPr>
        <p:txBody>
          <a:bodyPr wrap="square" rtlCol="0">
            <a:spAutoFit/>
          </a:bodyPr>
          <a:lstStyle/>
          <a:p>
            <a:pPr algn="ctr"/>
            <a:r>
              <a:rPr lang="en-US" b="1" dirty="0" smtClean="0"/>
              <a:t>Acquisition phase </a:t>
            </a:r>
          </a:p>
          <a:p>
            <a:r>
              <a:rPr lang="en-US" dirty="0" smtClean="0"/>
              <a:t>Vehicle MSRP                          Level 2 Charger MSRP          Tax and CTP</a:t>
            </a:r>
            <a:endParaRPr lang="en-US" dirty="0"/>
          </a:p>
        </p:txBody>
      </p:sp>
      <p:sp>
        <p:nvSpPr>
          <p:cNvPr id="8" name="TextBox 7"/>
          <p:cNvSpPr txBox="1"/>
          <p:nvPr/>
        </p:nvSpPr>
        <p:spPr>
          <a:xfrm>
            <a:off x="990600" y="4419600"/>
            <a:ext cx="7543800" cy="923330"/>
          </a:xfrm>
          <a:prstGeom prst="rect">
            <a:avLst/>
          </a:prstGeom>
          <a:noFill/>
          <a:ln>
            <a:solidFill>
              <a:schemeClr val="tx1"/>
            </a:solidFill>
          </a:ln>
        </p:spPr>
        <p:txBody>
          <a:bodyPr wrap="square" rtlCol="0">
            <a:spAutoFit/>
          </a:bodyPr>
          <a:lstStyle/>
          <a:p>
            <a:pPr algn="ctr"/>
            <a:r>
              <a:rPr lang="en-US" b="1" dirty="0" smtClean="0"/>
              <a:t>Operation Phase </a:t>
            </a:r>
          </a:p>
          <a:p>
            <a:pPr algn="ctr"/>
            <a:r>
              <a:rPr lang="en-US" dirty="0" smtClean="0"/>
              <a:t>Recharging electricity             Maintained              Insurance </a:t>
            </a:r>
          </a:p>
          <a:p>
            <a:pPr algn="ctr"/>
            <a:r>
              <a:rPr lang="en-US" dirty="0" smtClean="0"/>
              <a:t>Battery Replacement                        Tyre Replacement </a:t>
            </a:r>
          </a:p>
        </p:txBody>
      </p:sp>
      <p:sp>
        <p:nvSpPr>
          <p:cNvPr id="9" name="TextBox 8"/>
          <p:cNvSpPr txBox="1"/>
          <p:nvPr/>
        </p:nvSpPr>
        <p:spPr>
          <a:xfrm>
            <a:off x="1143000" y="5486400"/>
            <a:ext cx="7467600" cy="646331"/>
          </a:xfrm>
          <a:prstGeom prst="rect">
            <a:avLst/>
          </a:prstGeom>
          <a:noFill/>
          <a:ln>
            <a:solidFill>
              <a:schemeClr val="tx1"/>
            </a:solidFill>
          </a:ln>
        </p:spPr>
        <p:txBody>
          <a:bodyPr wrap="square" rtlCol="0">
            <a:spAutoFit/>
          </a:bodyPr>
          <a:lstStyle/>
          <a:p>
            <a:pPr algn="ctr"/>
            <a:r>
              <a:rPr lang="en-US" b="1" dirty="0" smtClean="0"/>
              <a:t>Disposal Phase </a:t>
            </a:r>
          </a:p>
          <a:p>
            <a:r>
              <a:rPr lang="en-US" dirty="0" smtClean="0"/>
              <a:t>Scrap Value of Vehicle </a:t>
            </a:r>
            <a:r>
              <a:rPr lang="en-US" b="1" dirty="0" smtClean="0"/>
              <a:t>                                           </a:t>
            </a:r>
            <a:r>
              <a:rPr lang="en-US" dirty="0" smtClean="0"/>
              <a:t>Battery Recycling cost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a:t>
            </a:r>
            <a:endParaRPr lang="en-US" dirty="0"/>
          </a:p>
        </p:txBody>
      </p:sp>
      <p:sp>
        <p:nvSpPr>
          <p:cNvPr id="3" name="Content Placeholder 2"/>
          <p:cNvSpPr>
            <a:spLocks noGrp="1"/>
          </p:cNvSpPr>
          <p:nvPr>
            <p:ph idx="1"/>
          </p:nvPr>
        </p:nvSpPr>
        <p:spPr/>
        <p:txBody>
          <a:bodyPr>
            <a:normAutofit lnSpcReduction="10000"/>
          </a:bodyPr>
          <a:lstStyle/>
          <a:p>
            <a:r>
              <a:rPr lang="en-US" dirty="0" smtClean="0"/>
              <a:t>Acquisition  phase</a:t>
            </a:r>
          </a:p>
          <a:p>
            <a:pPr lvl="1"/>
            <a:r>
              <a:rPr lang="en-US" dirty="0" smtClean="0"/>
              <a:t>The study investigates the price of the vehicle based on manufacturer’s price (MSRP). </a:t>
            </a:r>
          </a:p>
          <a:p>
            <a:pPr lvl="1"/>
            <a:r>
              <a:rPr lang="en-US" dirty="0" smtClean="0"/>
              <a:t>This is approximately A$39990. </a:t>
            </a:r>
          </a:p>
          <a:p>
            <a:pPr lvl="1"/>
            <a:r>
              <a:rPr lang="en-US" dirty="0" smtClean="0"/>
              <a:t>There is also a standalone charger whose warranty and installation amount to A$3000. </a:t>
            </a:r>
          </a:p>
          <a:p>
            <a:r>
              <a:rPr lang="en-US" dirty="0" smtClean="0"/>
              <a:t>Operation phase</a:t>
            </a:r>
          </a:p>
          <a:p>
            <a:pPr lvl="1"/>
            <a:r>
              <a:rPr lang="en-US" dirty="0" smtClean="0"/>
              <a:t>Includes the cost of electricity in recharging the battery.</a:t>
            </a:r>
          </a:p>
          <a:p>
            <a:pPr lvl="1"/>
            <a:r>
              <a:rPr lang="en-US" dirty="0" smtClean="0"/>
              <a:t>The expected consumption per kilometer is 0.137kWh/Km equivalent to 1645kWh/km. </a:t>
            </a:r>
          </a:p>
          <a:p>
            <a:r>
              <a:rPr lang="en-US" dirty="0" smtClean="0"/>
              <a:t>Disposal phase </a:t>
            </a:r>
          </a:p>
          <a:p>
            <a:pPr lvl="1"/>
            <a:r>
              <a:rPr lang="en-US" dirty="0" smtClean="0"/>
              <a:t>Includes the cost of recycling. The recycling through Lithium-Ion Process costs up to US$10/kg. </a:t>
            </a:r>
          </a:p>
          <a:p>
            <a:pPr lvl="1">
              <a:buNone/>
            </a:pPr>
            <a:r>
              <a:rPr lang="en-US" dirty="0" smtClean="0"/>
              <a:t>The scrap value of the EV is expected to be the same as the value for ICEVs as engine and battery are not considered part of scrap.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t>
            </a:r>
            <a:endParaRPr lang="en-US" dirty="0"/>
          </a:p>
        </p:txBody>
      </p:sp>
      <p:sp>
        <p:nvSpPr>
          <p:cNvPr id="3" name="Content Placeholder 2"/>
          <p:cNvSpPr>
            <a:spLocks noGrp="1"/>
          </p:cNvSpPr>
          <p:nvPr>
            <p:ph idx="1"/>
          </p:nvPr>
        </p:nvSpPr>
        <p:spPr/>
        <p:txBody>
          <a:bodyPr/>
          <a:lstStyle/>
          <a:p>
            <a:r>
              <a:rPr lang="en-US" dirty="0" smtClean="0"/>
              <a:t>The costs identified in this study have been converted to a common currency, the Australian Dollar, for comparison. </a:t>
            </a:r>
          </a:p>
          <a:p>
            <a:r>
              <a:rPr lang="en-US" dirty="0" smtClean="0"/>
              <a:t>The total cost of ownership of the Nissan Leaf is estimated as 0.46A$/km. </a:t>
            </a:r>
          </a:p>
          <a:p>
            <a:pPr lvl="1"/>
            <a:r>
              <a:rPr lang="en-US" dirty="0" smtClean="0"/>
              <a:t>this includes the cost of acquiring the vehicle. </a:t>
            </a:r>
          </a:p>
          <a:p>
            <a:pPr lvl="1"/>
            <a:r>
              <a:rPr lang="en-US" dirty="0" smtClean="0"/>
              <a:t>The cost of the ICEV alternative was identified as 0.37A$/km. this shows a cost premium of .09A$/km in operating the Nissan Leaf.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Cont’</a:t>
            </a:r>
            <a:endParaRPr lang="en-US" dirty="0"/>
          </a:p>
        </p:txBody>
      </p:sp>
      <p:sp>
        <p:nvSpPr>
          <p:cNvPr id="3" name="Content Placeholder 2"/>
          <p:cNvSpPr>
            <a:spLocks noGrp="1"/>
          </p:cNvSpPr>
          <p:nvPr>
            <p:ph idx="1"/>
          </p:nvPr>
        </p:nvSpPr>
        <p:spPr/>
        <p:txBody>
          <a:bodyPr>
            <a:normAutofit/>
          </a:bodyPr>
          <a:lstStyle/>
          <a:p>
            <a:r>
              <a:rPr lang="en-US" dirty="0" smtClean="0"/>
              <a:t>A cost advantage of using the conventional vehicle is consistent with the results in other study.</a:t>
            </a:r>
          </a:p>
          <a:p>
            <a:pPr lvl="1"/>
            <a:r>
              <a:rPr lang="en-US" dirty="0" smtClean="0"/>
              <a:t>The premium ranges from 0.04A$/km to 0.09A$/km. </a:t>
            </a:r>
          </a:p>
          <a:p>
            <a:r>
              <a:rPr lang="en-US" dirty="0" smtClean="0"/>
              <a:t>The most costs incurred during the vehicle’s lifecycle lifetime are experienced in the operation phase. </a:t>
            </a:r>
          </a:p>
          <a:p>
            <a:r>
              <a:rPr lang="en-US" dirty="0" smtClean="0"/>
              <a:t>The economic impact or costs incurred in the disposal or recycling stage of the vehicle are insignificant. </a:t>
            </a:r>
          </a:p>
          <a:p>
            <a:r>
              <a:rPr lang="en-US" dirty="0" smtClean="0"/>
              <a:t>The purchase price and the vehicle insurance costs are the major components responsible for the total costs during the vehicle life cycle.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Sensitivity analysis </a:t>
            </a:r>
            <a:endParaRPr lang="en-US" dirty="0"/>
          </a:p>
        </p:txBody>
      </p:sp>
      <p:sp>
        <p:nvSpPr>
          <p:cNvPr id="3" name="Content Placeholder 2"/>
          <p:cNvSpPr>
            <a:spLocks noGrp="1"/>
          </p:cNvSpPr>
          <p:nvPr>
            <p:ph idx="1"/>
          </p:nvPr>
        </p:nvSpPr>
        <p:spPr/>
        <p:txBody>
          <a:bodyPr>
            <a:normAutofit/>
          </a:bodyPr>
          <a:lstStyle/>
          <a:p>
            <a:r>
              <a:rPr lang="en-US" dirty="0" smtClean="0"/>
              <a:t>There are no economic benefits associated with the ownership of an EV in Australia such as Nissan Leaf compared to ICEV. </a:t>
            </a:r>
          </a:p>
          <a:p>
            <a:r>
              <a:rPr lang="en-US" dirty="0" smtClean="0"/>
              <a:t>The </a:t>
            </a:r>
            <a:r>
              <a:rPr lang="en-US" dirty="0" err="1" smtClean="0"/>
              <a:t>Evs</a:t>
            </a:r>
            <a:r>
              <a:rPr lang="en-US" dirty="0" smtClean="0"/>
              <a:t> however promote savings through low maintenance costs which are likely to diminish over its lifecycle. </a:t>
            </a:r>
          </a:p>
          <a:p>
            <a:r>
              <a:rPr lang="en-US" dirty="0" smtClean="0"/>
              <a:t>There are additional battery costs in the Electric Vehicles are incurred in replacing the  batteries. </a:t>
            </a:r>
          </a:p>
          <a:p>
            <a:r>
              <a:rPr lang="en-US" dirty="0" smtClean="0"/>
              <a:t>The cost of acquiring a second battery however has a lower effect due to the discounting effect.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smtClean="0"/>
              <a:t>The electric vehicles such as Nissan Leaf perform worse in terms of lifecycle costs compared to an equivalent ICEV like a Toyota Corolla. </a:t>
            </a:r>
          </a:p>
          <a:p>
            <a:r>
              <a:rPr lang="en-US" dirty="0" smtClean="0"/>
              <a:t>The operation phase is where most costs are incurred due to insurance, electricity and replacement of batteries. </a:t>
            </a:r>
          </a:p>
          <a:p>
            <a:r>
              <a:rPr lang="en-US" dirty="0" smtClean="0"/>
              <a:t>It appears that the market for the EVs in Australia will exist only for the early adopters. </a:t>
            </a:r>
          </a:p>
          <a:p>
            <a:r>
              <a:rPr lang="en-US" dirty="0" smtClean="0"/>
              <a:t>For the cost of the EVs to equal Toyota corolla in Australia, the cost of diesel is expected to be at 2.96A$/L.</a:t>
            </a:r>
          </a:p>
          <a:p>
            <a:r>
              <a:rPr lang="en-US" dirty="0" smtClean="0"/>
              <a:t>To improve competitiveness, the government needs to include policies which help in lowering these costs to increase the acceptance of the vehicle.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r>
              <a:rPr lang="en-US" dirty="0" smtClean="0"/>
              <a:t>AECOM. Economic viability of electric vehicles. 2009. </a:t>
            </a:r>
          </a:p>
          <a:p>
            <a:pPr algn="just">
              <a:buNone/>
            </a:pPr>
            <a:r>
              <a:rPr lang="en-US" dirty="0" smtClean="0"/>
              <a:t> Australian Bureau of Statistics. Motor vehicle census. 2014.</a:t>
            </a:r>
          </a:p>
          <a:p>
            <a:pPr algn="just">
              <a:buNone/>
            </a:pPr>
            <a:r>
              <a:rPr lang="en-US" dirty="0" smtClean="0"/>
              <a:t>Charting Transport. Trends in car ownership. 2011.</a:t>
            </a:r>
          </a:p>
          <a:p>
            <a:pPr algn="just">
              <a:buNone/>
            </a:pPr>
            <a:r>
              <a:rPr lang="en-US" dirty="0" smtClean="0"/>
              <a:t>Bakker D. Battery electric vehicles: Performance, CO2 emissions, lifecycle costs and advanced battery technology development. University of Utrecht. Master thesis. 2010.</a:t>
            </a:r>
          </a:p>
          <a:p>
            <a:pPr algn="just">
              <a:buNone/>
            </a:pPr>
            <a:r>
              <a:rPr lang="en-US" dirty="0" smtClean="0"/>
              <a:t>Standards Australia. AS/NZS 4536:1999 Life cycle costing – An application guide. 2014. </a:t>
            </a:r>
          </a:p>
          <a:p>
            <a:pPr algn="just">
              <a:buNone/>
            </a:pPr>
            <a:r>
              <a:rPr lang="en-US" dirty="0" err="1" smtClean="0"/>
              <a:t>Dhillon</a:t>
            </a:r>
            <a:r>
              <a:rPr lang="en-US" dirty="0" smtClean="0"/>
              <a:t>. Life Cycle Costing for Engineers. Florida: CRC Press; 2010. </a:t>
            </a:r>
          </a:p>
          <a:p>
            <a:pPr algn="just">
              <a:buNone/>
            </a:pPr>
            <a:r>
              <a:rPr lang="en-US" dirty="0" smtClean="0"/>
              <a:t> Wong YS, Lu WF, Wang Z. Life cycle cost analysis of different vehicle technologies in Singapore. World electric vehicle journal 2011;4:912-920.</a:t>
            </a:r>
          </a:p>
          <a:p>
            <a:pPr algn="just">
              <a:buNone/>
            </a:pPr>
            <a:r>
              <a:rPr lang="en-US" dirty="0" err="1" smtClean="0"/>
              <a:t>Spitzley</a:t>
            </a:r>
            <a:r>
              <a:rPr lang="en-US" dirty="0" smtClean="0"/>
              <a:t> d, Grande D, </a:t>
            </a:r>
            <a:r>
              <a:rPr lang="en-US" dirty="0" err="1" smtClean="0"/>
              <a:t>Gruhl</a:t>
            </a:r>
            <a:r>
              <a:rPr lang="en-US" dirty="0" smtClean="0"/>
              <a:t> T, </a:t>
            </a:r>
            <a:r>
              <a:rPr lang="en-US" dirty="0" err="1" smtClean="0"/>
              <a:t>Keoleian</a:t>
            </a:r>
            <a:r>
              <a:rPr lang="en-US" dirty="0" smtClean="0"/>
              <a:t> G, Bean J. Automotive life cycle economics and replacement intervals. University of Michigan. 2004 </a:t>
            </a:r>
          </a:p>
          <a:p>
            <a:pPr algn="just">
              <a:buNone/>
            </a:pPr>
            <a:r>
              <a:rPr lang="en-US" dirty="0" err="1" smtClean="0"/>
              <a:t>Crist</a:t>
            </a:r>
            <a:r>
              <a:rPr lang="en-US" dirty="0" smtClean="0"/>
              <a:t> P. Electric vehicles revisited: costs, subsidies and prospects. International Transport Forum Discussion Paper. 2012.</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222</TotalTime>
  <Words>2018</Words>
  <Application>Microsoft Office PowerPoint</Application>
  <PresentationFormat>On-screen Show (4:3)</PresentationFormat>
  <Paragraphs>102</Paragraphs>
  <Slides>12</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Title </vt:lpstr>
      <vt:lpstr>abstract </vt:lpstr>
      <vt:lpstr>Table of contents </vt:lpstr>
      <vt:lpstr>introduction</vt:lpstr>
      <vt:lpstr>LCC Model Development </vt:lpstr>
      <vt:lpstr>Consumer LCC model </vt:lpstr>
      <vt:lpstr>Stages </vt:lpstr>
      <vt:lpstr>Results </vt:lpstr>
      <vt:lpstr>Results Cont’</vt:lpstr>
      <vt:lpstr>Sensitivity analysis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computer</dc:creator>
  <cp:lastModifiedBy>HP</cp:lastModifiedBy>
  <cp:revision>47</cp:revision>
  <dcterms:created xsi:type="dcterms:W3CDTF">2020-12-06T11:27:41Z</dcterms:created>
  <dcterms:modified xsi:type="dcterms:W3CDTF">2020-12-07T14:02:33Z</dcterms:modified>
</cp:coreProperties>
</file>